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20"/>
      <p:bold r:id="rId21"/>
      <p:italic r:id="rId22"/>
      <p:boldItalic r:id="rId23"/>
    </p:embeddedFont>
    <p:embeddedFont>
      <p:font typeface="Raleway" panose="020B0604020202020204" charset="-52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742D68-4258-419E-BC85-9027BCE1FFFB}">
  <a:tblStyle styleId="{C5742D68-4258-419E-BC85-9027BCE1FF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30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6edc545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6edc545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46edc545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46edc545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46edc545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46edc545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6edc545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46edc545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46edc545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46edc545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524be150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524be150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46edc545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46edc545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3386d9214_0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3386d9214_0_1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3386d9214_0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3386d9214_0_1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46edc545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46edc545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46edc545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46edc545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46edc545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46edc545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524be150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524be150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24be150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524be150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524be150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524be150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612900" y="870625"/>
            <a:ext cx="6700200" cy="1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" sz="3500" dirty="0"/>
              <a:t>Моделирование удара молнии и работы громоотвода</a:t>
            </a:r>
            <a:endParaRPr sz="760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612900" y="30029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Студент: Козлова Ирина Васильевна ИУ7-52Б</a:t>
            </a:r>
            <a:br>
              <a:rPr lang="ru">
                <a:solidFill>
                  <a:schemeClr val="lt1"/>
                </a:solidFill>
              </a:rPr>
            </a:br>
            <a:r>
              <a:rPr lang="ru">
                <a:solidFill>
                  <a:schemeClr val="lt1"/>
                </a:solidFill>
              </a:rPr>
              <a:t>Научный руководитель: Барышникова Марина Юрьевна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072000" y="43811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Москва, 2021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57700" y="6011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Отрисовка молнии</a:t>
            </a:r>
            <a:endParaRPr dirty="0"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4185634" y="571769"/>
            <a:ext cx="5028215" cy="4016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/>
            <a:r>
              <a:rPr lang="ru" dirty="0"/>
              <a:t>Задаются две координаты на молнии, ее конец и начало.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ru" dirty="0"/>
              <a:t>По двум точками строится прямая, путем вычитания из координат конца координаты начала молнии.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ru" dirty="0"/>
              <a:t>Если расстояние </a:t>
            </a:r>
            <a:r>
              <a:rPr lang="ru" dirty="0" smtClean="0"/>
              <a:t>от конца молнии до вершины громоотвода меньше допустимого, то необходимо </a:t>
            </a:r>
            <a:r>
              <a:rPr lang="ru" dirty="0"/>
              <a:t>поменять координаты конца на координаты вершины громоотвода.</a:t>
            </a:r>
            <a:endParaRPr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ru" dirty="0"/>
              <a:t>Прямая разбивается на сегменты для достижения реалистичного “</a:t>
            </a:r>
            <a:r>
              <a:rPr lang="ru" dirty="0">
                <a:highlight>
                  <a:schemeClr val="lt1"/>
                </a:highlight>
              </a:rPr>
              <a:t>непредвиденного</a:t>
            </a:r>
            <a:r>
              <a:rPr lang="ru" dirty="0"/>
              <a:t>” поведения.</a:t>
            </a:r>
            <a:endParaRPr dirty="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26865" y="371810"/>
            <a:ext cx="77171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2" y="1615506"/>
            <a:ext cx="4330700" cy="2290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10920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языка программирования и среды разработки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Для разработки данной программы был выбран язык</a:t>
            </a:r>
            <a:r>
              <a:rPr lang="ru" b="1" dirty="0"/>
              <a:t> C#</a:t>
            </a:r>
            <a:r>
              <a:rPr lang="ru" dirty="0"/>
              <a:t>.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Высокая эффективность и большой набор стандартных классов, библиотек и шаблонов.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С# полностью объектно-ориентированный язык.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/>
              <a:t>В качестве среды разработки была выбрана</a:t>
            </a:r>
            <a:r>
              <a:rPr lang="ru" b="1" dirty="0"/>
              <a:t> Visual Studio 2019</a:t>
            </a:r>
            <a:r>
              <a:rPr lang="ru" dirty="0"/>
              <a:t>.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Работает с интерфейсом Windows Forms.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Полный функционал:  параллельная сборка, отладчик, поддержка точек останова, сборки и т.д</a:t>
            </a:r>
            <a:endParaRPr dirty="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825" y="824344"/>
            <a:ext cx="837500" cy="8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300" y="2457725"/>
            <a:ext cx="1696000" cy="13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Предоставляемый графический интерфейс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0" y="1068425"/>
            <a:ext cx="4475700" cy="4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 </a:t>
            </a:r>
            <a:r>
              <a:rPr lang="ru" dirty="0" smtClean="0"/>
              <a:t>нижней и верхней </a:t>
            </a:r>
            <a:r>
              <a:rPr lang="ru" dirty="0"/>
              <a:t>части окна пользователь может</a:t>
            </a:r>
            <a:endParaRPr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dirty="0"/>
              <a:t>Запустить непрерывную генерацию ударов молнии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dirty="0"/>
              <a:t>Генерировать каждый удар самостоятельно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dirty="0"/>
              <a:t>Включить/выключить свет во всех окнах домов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dirty="0"/>
              <a:t>Изменить количество этажей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dirty="0"/>
              <a:t>Изменить частоту включения/выключения света в окнах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dirty="0"/>
              <a:t>Корректность ввода данных проверяется автоматически за счет средств, предоставляемых интерфейсом Windows Forms.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412657"/>
            <a:ext cx="4671231" cy="2736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Результат работы программы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68425"/>
            <a:ext cx="6650812" cy="389816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068425"/>
            <a:ext cx="6628839" cy="38753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1045584"/>
            <a:ext cx="6668662" cy="38981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1091265"/>
            <a:ext cx="6668662" cy="38881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1055598"/>
            <a:ext cx="6668662" cy="39082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0" y="1091265"/>
            <a:ext cx="6628839" cy="3873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" dirty="0"/>
              <a:t>Результат работы программы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Google Shape;149;p25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ozlova-irina-iu7-52b-2021-12-06-23-00-02-y6yiyp00_wNiDfxJ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0630" y="1068425"/>
            <a:ext cx="6944970" cy="390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4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0" y="1646837"/>
            <a:ext cx="59481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/>
              <a:t>Результаты эксперимента</a:t>
            </a:r>
            <a:endParaRPr sz="1800" dirty="0"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63856" y="2047839"/>
            <a:ext cx="443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52" dirty="0"/>
              <a:t>Оценивалось количество лучей, необходимых для визуализации сцены заданного размера при разной этажности дома</a:t>
            </a:r>
            <a:endParaRPr sz="2652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652" dirty="0"/>
              <a:t>Обозначения:</a:t>
            </a:r>
            <a:endParaRPr sz="2652" dirty="0"/>
          </a:p>
          <a:p>
            <a:pPr marL="457200" lvl="0" indent="-33388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sz="2652" dirty="0"/>
              <a:t> АОТЛ -- алгоритм обратной трассировки лучей;</a:t>
            </a:r>
            <a:endParaRPr sz="2652" dirty="0"/>
          </a:p>
          <a:p>
            <a:pPr marL="457200" lvl="0" indent="-33388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652" dirty="0"/>
              <a:t>ОАОТЛ -- оптимизированный алгоритм трассировки лучей.</a:t>
            </a:r>
            <a:endParaRPr sz="2652" dirty="0"/>
          </a:p>
          <a:p>
            <a:pPr marL="457200" lvl="0" indent="-33388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652" dirty="0"/>
              <a:t>Улучшение -- во сколько раз оптимизированный алгоритм испускает лучей меньше, чем простой.</a:t>
            </a:r>
            <a:endParaRPr dirty="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424" y="2112511"/>
            <a:ext cx="4085399" cy="21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0" y="-10988"/>
            <a:ext cx="635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Эксперимент</a:t>
            </a:r>
            <a:endParaRPr sz="20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0" y="334914"/>
            <a:ext cx="8589000" cy="137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Цель эксперимента - оценка оптимизированного алгоритма обратной трассировки лучей для данной </a:t>
            </a:r>
            <a:r>
              <a:rPr lang="ru" sz="1800" dirty="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сцены.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Clr>
                <a:schemeClr val="dk2"/>
              </a:buClr>
              <a:buSzPts val="1100"/>
            </a:pPr>
            <a:r>
              <a:rPr lang="ru" sz="1200" dirty="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Описание сцены: </a:t>
            </a:r>
            <a:r>
              <a:rPr lang="ru-RU" sz="12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молния без побочных ветвей бьет в громоотвод, во всех окнах выключен свет.</a:t>
            </a:r>
            <a:endParaRPr sz="105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990024" y="4389477"/>
            <a:ext cx="387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Примечание: размер сцены – 1139 * 632 </a:t>
            </a:r>
            <a:r>
              <a:rPr lang="ru" dirty="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пикселей, размер окна – 40 * 20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эксперимента</a:t>
            </a: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6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52"/>
              <a:t>На рисунке приведен график зависимости количества лучей от количества этажей.</a:t>
            </a:r>
            <a:endParaRPr sz="1852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52"/>
              <a:t>График показывает, что подсчет был произведен верно. В таком случае, можно утверждать, что время построения сцены действительно становится меньше при уменьшении количества лучей.</a:t>
            </a:r>
            <a:endParaRPr sz="1000"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196" y="1042650"/>
            <a:ext cx="4763400" cy="35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432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ru" sz="1665" dirty="0"/>
              <a:t>описана структура трехмерной сцены, включая объекты, из которых она состоит;</a:t>
            </a:r>
            <a:endParaRPr sz="1665" dirty="0"/>
          </a:p>
          <a:p>
            <a:pPr marL="457200" lvl="0" indent="-33432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ru" sz="1665" dirty="0"/>
              <a:t>проанализированы и выбраны необходимые алгоритмы для построения сцены;</a:t>
            </a:r>
            <a:endParaRPr sz="1665" dirty="0"/>
          </a:p>
          <a:p>
            <a:pPr marL="457200" lvl="0" indent="-33432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ru" sz="1665" dirty="0"/>
              <a:t>проведена оптимизация алгоритма обратной трассировки лучей, который был выбран для удаления невидимых линий;</a:t>
            </a:r>
            <a:endParaRPr sz="1665" dirty="0"/>
          </a:p>
          <a:p>
            <a:pPr marL="457200" lvl="0" indent="-33432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ru" sz="1665" dirty="0"/>
              <a:t>разработано программное обеспечение для отображения трехмерной сцены и визуализации удара молнии;</a:t>
            </a:r>
            <a:endParaRPr sz="1665" dirty="0"/>
          </a:p>
          <a:p>
            <a:pPr marL="457200" lvl="0" indent="-33432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ru" sz="1665" dirty="0"/>
              <a:t>проведено экспериментальное сравнение стандартного и оптимизированного алгоритма удаления невидимых линий</a:t>
            </a:r>
            <a:r>
              <a:rPr lang="ru" sz="1665" dirty="0" smtClean="0"/>
              <a:t>.</a:t>
            </a:r>
          </a:p>
          <a:p>
            <a:pPr marL="122873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endParaRPr lang="ru" sz="1665" dirty="0"/>
          </a:p>
          <a:p>
            <a:pPr marL="122873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ru" sz="1665" dirty="0" smtClean="0"/>
              <a:t>Поставленная цель достигнута.</a:t>
            </a:r>
            <a:endParaRPr sz="1665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665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665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665" dirty="0"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78483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Цель и задачи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502925"/>
            <a:ext cx="8520600" cy="4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Цель</a:t>
            </a:r>
            <a:r>
              <a:rPr lang="ru" dirty="0"/>
              <a:t> - создание реалистичной сцены, визуализирующую грозу, сопровождающуюся вспышками молний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 dirty="0"/>
              <a:t>Задачи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описать структуру трехмерной сцены, включая объекты, из которых она состоит;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обосновать выбор алгоритмов, необходимых для построения сцены;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рассмотреть возможность оптимизации выбранного алгоритма удаления невидимых линий;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разработать программное обеспечение, которое позволит отобразить трехмерную сцену и визуализировать удар молнии;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провести сравнение стандартного и оптимизированного алгоритма удаления невидимых линий.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объектов сцены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 dirty="0"/>
              <a:t>Источник света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 dirty="0"/>
              <a:t>Молния (ломаная линия, которая имеет начало и конец)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 dirty="0"/>
              <a:t>Дом </a:t>
            </a:r>
            <a:endParaRPr sz="20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 sz="1600" dirty="0"/>
              <a:t>Стены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 sz="1600" dirty="0"/>
              <a:t>Крыша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 sz="1600" dirty="0"/>
              <a:t>Окна</a:t>
            </a:r>
            <a:endParaRPr sz="1600" dirty="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ru" sz="1600" dirty="0"/>
              <a:t>Включен свет</a:t>
            </a:r>
            <a:endParaRPr sz="1600" dirty="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ru" sz="1600" dirty="0"/>
              <a:t>Выключен свет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 dirty="0"/>
              <a:t>Плоскость земли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 dirty="0"/>
              <a:t>Камера</a:t>
            </a:r>
            <a:endParaRPr sz="2000"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flipH="1">
            <a:off x="1426865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Полигональная сетка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рамках данного проекта в качестве представления  модели была выбрана полигональная сетка.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Полигональная сетка </a:t>
            </a:r>
            <a:r>
              <a:rPr lang="ru"/>
              <a:t>- это совокупность вершин, рёбер и граней, которые определяют форму многогранного объекта в трехмерной компьютерной графике и объемном моделировании.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Способ хранения полигональной сетки - </a:t>
            </a:r>
            <a:r>
              <a:rPr lang="ru" b="1"/>
              <a:t>список граней.</a:t>
            </a:r>
            <a:endParaRPr b="1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819" y="2945269"/>
            <a:ext cx="2034975" cy="19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85175" y="170250"/>
            <a:ext cx="88011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44"/>
              <a:t>Анализ алгоритмов удаления невидимых линий и поверхностей</a:t>
            </a:r>
            <a:r>
              <a:rPr lang="ru"/>
              <a:t>  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" name="Google Shape;88;p17"/>
          <p:cNvGraphicFramePr/>
          <p:nvPr/>
        </p:nvGraphicFramePr>
        <p:xfrm>
          <a:off x="85163" y="1198350"/>
          <a:ext cx="8973650" cy="3687960"/>
        </p:xfrm>
        <a:graphic>
          <a:graphicData uri="http://schemas.openxmlformats.org/drawingml/2006/table">
            <a:tbl>
              <a:tblPr>
                <a:noFill/>
                <a:tableStyleId>{C5742D68-4258-419E-BC85-9027BCE1FFFB}</a:tableStyleId>
              </a:tblPr>
              <a:tblGrid>
                <a:gridCol w="191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6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6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6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Алгоритм Z-буфера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Алгоритм обратной трассировки лучей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Алгоритм Робертса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Алгоритм Варнока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Алгоритм художника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Реалистичность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Средняя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Высокая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Средняя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Средняя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Низкая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Сложность реализации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Низкая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Высокая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Высокая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Средняя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Сложная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Сложность</a:t>
                      </a:r>
                      <a:br>
                        <a:rPr lang="ru"/>
                      </a:br>
                      <a:r>
                        <a:rPr lang="ru">
                          <a:solidFill>
                            <a:schemeClr val="dk2"/>
                          </a:solidFill>
                        </a:rPr>
                        <a:t>N - кол-во граней,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2"/>
                          </a:solidFill>
                        </a:rPr>
                        <a:t>a - кол-во пикселей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O(aN)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2"/>
                          </a:solidFill>
                        </a:rPr>
                        <a:t>O(aN)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" sz="1600">
                          <a:solidFill>
                            <a:schemeClr val="dk2"/>
                          </a:solidFill>
                        </a:rPr>
                        <a:t>O(N^2)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2"/>
                          </a:solidFill>
                        </a:rPr>
                        <a:t>O(aN)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2"/>
                          </a:solidFill>
                        </a:rPr>
                        <a:t>O(aN)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Использование памяти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Большое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Малое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Среднее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Среднее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/>
                        <a:t>Малое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85175" y="793650"/>
            <a:ext cx="85206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Модель освещения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85175" y="1702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алгоритмов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" name="Google Shape;96;p18"/>
          <p:cNvGraphicFramePr/>
          <p:nvPr/>
        </p:nvGraphicFramePr>
        <p:xfrm>
          <a:off x="1565913" y="1824225"/>
          <a:ext cx="4813900" cy="2042085"/>
        </p:xfrm>
        <a:graphic>
          <a:graphicData uri="http://schemas.openxmlformats.org/drawingml/2006/table">
            <a:tbl>
              <a:tblPr>
                <a:noFill/>
                <a:tableStyleId>{C5742D68-4258-419E-BC85-9027BCE1FFFB}</a:tableStyleId>
              </a:tblPr>
              <a:tblGrid>
                <a:gridCol w="19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Модель Ламберта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 Модель Фонга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Реалистичность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Средняя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Высокая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Сложность реализации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Низкая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Высокая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189575" y="32057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обратной трассировки лучей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25" y="1115550"/>
            <a:ext cx="4255474" cy="239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4939225" y="943975"/>
            <a:ext cx="3720900" cy="3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ru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Пусть есть камера и экран, разбитые на квадраты.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ru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Необходимо по очереди проводить лучи из камеры в центр каждого квадрата (первичные лучи).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ru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После этого надо найти пересечение каждого такого луча с объектами сцены и выбрать среди всех пересечений самое близкое к камере.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Для отражения необходимо также пустить вторичные лучи из самого близкого пересечения</a:t>
            </a:r>
            <a:endParaRPr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18550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алгоритма обратной трассировки лучей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уменьшения времени работы алгоритма при реализации данной программы необходимо испускать лучи из камеры не по всей сцене, а в отдельные ее участки.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Такими отдельными участками в данной сцене являются молния и окна, в которых выключен свет.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1426858" y="154875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алгоритма обратной трассировки лучей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l="6812" t="4767" r="8239" b="5618"/>
          <a:stretch/>
        </p:blipFill>
        <p:spPr>
          <a:xfrm>
            <a:off x="83950" y="556075"/>
            <a:ext cx="4488049" cy="46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2288" y="955675"/>
            <a:ext cx="27717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4;p19"/>
          <p:cNvSpPr txBox="1"/>
          <p:nvPr/>
        </p:nvSpPr>
        <p:spPr>
          <a:xfrm>
            <a:off x="3247275" y="2583691"/>
            <a:ext cx="3720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dirty="0" smtClean="0">
                <a:latin typeface="Source Sans Pro"/>
                <a:ea typeface="Source Sans Pro"/>
                <a:cs typeface="Source Sans Pro"/>
                <a:sym typeface="Source Sans Pro"/>
              </a:rPr>
              <a:t>да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719</Words>
  <Application>Microsoft Office PowerPoint</Application>
  <PresentationFormat>Экран (16:9)</PresentationFormat>
  <Paragraphs>121</Paragraphs>
  <Slides>17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Source Sans Pro</vt:lpstr>
      <vt:lpstr>Raleway</vt:lpstr>
      <vt:lpstr>Arial</vt:lpstr>
      <vt:lpstr>Plum</vt:lpstr>
      <vt:lpstr>Моделирование удара молнии и работы громоотвода</vt:lpstr>
      <vt:lpstr>Цель и задачи</vt:lpstr>
      <vt:lpstr>Описание объектов сцены</vt:lpstr>
      <vt:lpstr>Полигональная сетка</vt:lpstr>
      <vt:lpstr>Анализ алгоритмов удаления невидимых линий и поверхностей  </vt:lpstr>
      <vt:lpstr>Анализ алгоритмов</vt:lpstr>
      <vt:lpstr>Алгоритм обратной трассировки лучей</vt:lpstr>
      <vt:lpstr>Оптимизация алгоритма обратной трассировки лучей</vt:lpstr>
      <vt:lpstr>Схема алгоритма обратной трассировки лучей</vt:lpstr>
      <vt:lpstr>Отрисовка молнии</vt:lpstr>
      <vt:lpstr>Выбор языка программирования и среды разработки</vt:lpstr>
      <vt:lpstr>Предоставляемый графический интерфейс</vt:lpstr>
      <vt:lpstr>Результат работы программы</vt:lpstr>
      <vt:lpstr>Результат работы программы</vt:lpstr>
      <vt:lpstr>Результаты эксперимента</vt:lpstr>
      <vt:lpstr>Результаты эксперимента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удара молнии и работы громоотвода</dc:title>
  <cp:lastModifiedBy>Ирина К.</cp:lastModifiedBy>
  <cp:revision>8</cp:revision>
  <dcterms:modified xsi:type="dcterms:W3CDTF">2021-12-06T21:58:08Z</dcterms:modified>
</cp:coreProperties>
</file>